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  <p:sldId id="257" r:id="rId3"/>
    <p:sldId id="259" r:id="rId4"/>
    <p:sldId id="256" r:id="rId5"/>
    <p:sldId id="260" r:id="rId6"/>
    <p:sldId id="261" r:id="rId7"/>
    <p:sldId id="262" r:id="rId8"/>
    <p:sldId id="263" r:id="rId9"/>
  </p:sldIdLst>
  <p:sldSz cx="64008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3855"/>
    <a:srgbClr val="653790"/>
    <a:srgbClr val="9C3587"/>
    <a:srgbClr val="21A1D7"/>
    <a:srgbClr val="00C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>
      <p:cViewPr varScale="1">
        <p:scale>
          <a:sx n="76" d="100"/>
          <a:sy n="76" d="100"/>
        </p:scale>
        <p:origin x="2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1496484"/>
            <a:ext cx="5440680" cy="3183467"/>
          </a:xfrm>
        </p:spPr>
        <p:txBody>
          <a:bodyPr anchor="b"/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4802717"/>
            <a:ext cx="4800600" cy="2207683"/>
          </a:xfrm>
        </p:spPr>
        <p:txBody>
          <a:bodyPr/>
          <a:lstStyle>
            <a:lvl1pPr marL="0" indent="0" algn="ctr">
              <a:buNone/>
              <a:defRPr sz="1680"/>
            </a:lvl1pPr>
            <a:lvl2pPr marL="320040" indent="0" algn="ctr">
              <a:buNone/>
              <a:defRPr sz="1400"/>
            </a:lvl2pPr>
            <a:lvl3pPr marL="640080" indent="0" algn="ctr">
              <a:buNone/>
              <a:defRPr sz="1260"/>
            </a:lvl3pPr>
            <a:lvl4pPr marL="960120" indent="0" algn="ctr">
              <a:buNone/>
              <a:defRPr sz="1120"/>
            </a:lvl4pPr>
            <a:lvl5pPr marL="1280160" indent="0" algn="ctr">
              <a:buNone/>
              <a:defRPr sz="1120"/>
            </a:lvl5pPr>
            <a:lvl6pPr marL="1600200" indent="0" algn="ctr">
              <a:buNone/>
              <a:defRPr sz="1120"/>
            </a:lvl6pPr>
            <a:lvl7pPr marL="1920240" indent="0" algn="ctr">
              <a:buNone/>
              <a:defRPr sz="1120"/>
            </a:lvl7pPr>
            <a:lvl8pPr marL="2240280" indent="0" algn="ctr">
              <a:buNone/>
              <a:defRPr sz="1120"/>
            </a:lvl8pPr>
            <a:lvl9pPr marL="2560320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2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486833"/>
            <a:ext cx="1380173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486833"/>
            <a:ext cx="4060508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8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3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2279653"/>
            <a:ext cx="5520690" cy="3803649"/>
          </a:xfr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6119286"/>
            <a:ext cx="5520690" cy="2000249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1pPr>
            <a:lvl2pPr marL="320040" indent="0"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2pPr>
            <a:lvl3pPr marL="64008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3pPr>
            <a:lvl4pPr marL="96012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4pPr>
            <a:lvl5pPr marL="128016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5pPr>
            <a:lvl6pPr marL="160020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6pPr>
            <a:lvl7pPr marL="192024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7pPr>
            <a:lvl8pPr marL="224028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8pPr>
            <a:lvl9pPr marL="256032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2434167"/>
            <a:ext cx="272034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2434167"/>
            <a:ext cx="272034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4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486835"/>
            <a:ext cx="552069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2241551"/>
            <a:ext cx="2707838" cy="1098549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3340100"/>
            <a:ext cx="270783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2241551"/>
            <a:ext cx="2721174" cy="1098549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20040" indent="0">
              <a:buNone/>
              <a:defRPr sz="1400" b="1"/>
            </a:lvl2pPr>
            <a:lvl3pPr marL="640080" indent="0">
              <a:buNone/>
              <a:defRPr sz="1260" b="1"/>
            </a:lvl3pPr>
            <a:lvl4pPr marL="960120" indent="0">
              <a:buNone/>
              <a:defRPr sz="1120" b="1"/>
            </a:lvl4pPr>
            <a:lvl5pPr marL="1280160" indent="0">
              <a:buNone/>
              <a:defRPr sz="1120" b="1"/>
            </a:lvl5pPr>
            <a:lvl6pPr marL="1600200" indent="0">
              <a:buNone/>
              <a:defRPr sz="1120" b="1"/>
            </a:lvl6pPr>
            <a:lvl7pPr marL="1920240" indent="0">
              <a:buNone/>
              <a:defRPr sz="1120" b="1"/>
            </a:lvl7pPr>
            <a:lvl8pPr marL="2240280" indent="0">
              <a:buNone/>
              <a:defRPr sz="1120" b="1"/>
            </a:lvl8pPr>
            <a:lvl9pPr marL="2560320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3340100"/>
            <a:ext cx="2721174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8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6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09600"/>
            <a:ext cx="2064425" cy="213360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1316568"/>
            <a:ext cx="3240405" cy="6498167"/>
          </a:xfrm>
        </p:spPr>
        <p:txBody>
          <a:bodyPr/>
          <a:lstStyle>
            <a:lvl1pPr>
              <a:defRPr sz="2240"/>
            </a:lvl1pPr>
            <a:lvl2pPr>
              <a:defRPr sz="1960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743200"/>
            <a:ext cx="2064425" cy="5082117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6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609600"/>
            <a:ext cx="2064425" cy="2133600"/>
          </a:xfrm>
        </p:spPr>
        <p:txBody>
          <a:bodyPr anchor="b"/>
          <a:lstStyle>
            <a:lvl1pPr>
              <a:defRPr sz="2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1316568"/>
            <a:ext cx="3240405" cy="6498167"/>
          </a:xfrm>
        </p:spPr>
        <p:txBody>
          <a:bodyPr anchor="t"/>
          <a:lstStyle>
            <a:lvl1pPr marL="0" indent="0">
              <a:buNone/>
              <a:defRPr sz="2240"/>
            </a:lvl1pPr>
            <a:lvl2pPr marL="320040" indent="0">
              <a:buNone/>
              <a:defRPr sz="1960"/>
            </a:lvl2pPr>
            <a:lvl3pPr marL="640080" indent="0">
              <a:buNone/>
              <a:defRPr sz="1680"/>
            </a:lvl3pPr>
            <a:lvl4pPr marL="960120" indent="0">
              <a:buNone/>
              <a:defRPr sz="1400"/>
            </a:lvl4pPr>
            <a:lvl5pPr marL="1280160" indent="0">
              <a:buNone/>
              <a:defRPr sz="1400"/>
            </a:lvl5pPr>
            <a:lvl6pPr marL="1600200" indent="0">
              <a:buNone/>
              <a:defRPr sz="1400"/>
            </a:lvl6pPr>
            <a:lvl7pPr marL="1920240" indent="0">
              <a:buNone/>
              <a:defRPr sz="1400"/>
            </a:lvl7pPr>
            <a:lvl8pPr marL="2240280" indent="0">
              <a:buNone/>
              <a:defRPr sz="1400"/>
            </a:lvl8pPr>
            <a:lvl9pPr marL="2560320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2743200"/>
            <a:ext cx="2064425" cy="5082117"/>
          </a:xfrm>
        </p:spPr>
        <p:txBody>
          <a:bodyPr/>
          <a:lstStyle>
            <a:lvl1pPr marL="0" indent="0">
              <a:buNone/>
              <a:defRPr sz="1120"/>
            </a:lvl1pPr>
            <a:lvl2pPr marL="320040" indent="0">
              <a:buNone/>
              <a:defRPr sz="980"/>
            </a:lvl2pPr>
            <a:lvl3pPr marL="640080" indent="0">
              <a:buNone/>
              <a:defRPr sz="840"/>
            </a:lvl3pPr>
            <a:lvl4pPr marL="960120" indent="0">
              <a:buNone/>
              <a:defRPr sz="700"/>
            </a:lvl4pPr>
            <a:lvl5pPr marL="1280160" indent="0">
              <a:buNone/>
              <a:defRPr sz="700"/>
            </a:lvl5pPr>
            <a:lvl6pPr marL="1600200" indent="0">
              <a:buNone/>
              <a:defRPr sz="700"/>
            </a:lvl6pPr>
            <a:lvl7pPr marL="1920240" indent="0">
              <a:buNone/>
              <a:defRPr sz="700"/>
            </a:lvl7pPr>
            <a:lvl8pPr marL="2240280" indent="0">
              <a:buNone/>
              <a:defRPr sz="700"/>
            </a:lvl8pPr>
            <a:lvl9pPr marL="256032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2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486835"/>
            <a:ext cx="552069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2434167"/>
            <a:ext cx="552069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8475136"/>
            <a:ext cx="144018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B60A2-4993-284F-96D5-884CAE7D798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8475136"/>
            <a:ext cx="216027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8475136"/>
            <a:ext cx="144018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6C1B72-066D-3448-BCE2-5A93D04A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2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40080" rtl="0" eaLnBrk="1" latinLnBrk="0" hangingPunct="1">
        <a:lnSpc>
          <a:spcPct val="90000"/>
        </a:lnSpc>
        <a:spcBef>
          <a:spcPct val="0"/>
        </a:spcBef>
        <a:buNone/>
        <a:defRPr sz="3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020" indent="-160020" algn="l" defTabSz="64008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001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201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6022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8026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20340" indent="-160020" algn="l" defTabSz="640080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200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4028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algn="l" defTabSz="640080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3E0E7-F19A-23FE-E23F-B8C0577FEC8E}"/>
              </a:ext>
            </a:extLst>
          </p:cNvPr>
          <p:cNvSpPr txBox="1"/>
          <p:nvPr/>
        </p:nvSpPr>
        <p:spPr>
          <a:xfrm>
            <a:off x="-1" y="0"/>
            <a:ext cx="62145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H3N2 HA monomer with 2,6-SA analog</a:t>
            </a: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AE567-E80A-3919-8B31-7BB598BF91E5}"/>
              </a:ext>
            </a:extLst>
          </p:cNvPr>
          <p:cNvSpPr txBox="1"/>
          <p:nvPr/>
        </p:nvSpPr>
        <p:spPr>
          <a:xfrm>
            <a:off x="0" y="629166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dirty="0">
                <a:solidFill>
                  <a:srgbClr val="21A1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egg-adaptive </a:t>
            </a:r>
            <a:r>
              <a:rPr lang="en-US" dirty="0" err="1">
                <a:solidFill>
                  <a:srgbClr val="21A1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muts</a:t>
            </a:r>
            <a:r>
              <a:rPr lang="en-US" dirty="0">
                <a:solidFill>
                  <a:srgbClr val="21A1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identified surround the receptor binding pocket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F4F76B-06BA-73D0-9761-82B100F7A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" y="1243985"/>
            <a:ext cx="3249586" cy="3456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17FF3D-4A4E-81BA-BB12-C36638DADF97}"/>
              </a:ext>
            </a:extLst>
          </p:cNvPr>
          <p:cNvSpPr txBox="1"/>
          <p:nvPr/>
        </p:nvSpPr>
        <p:spPr>
          <a:xfrm>
            <a:off x="4330907" y="1490417"/>
            <a:ext cx="2289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Except </a:t>
            </a:r>
            <a:r>
              <a: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246H|K|S|T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203I</a:t>
            </a:r>
            <a:endParaRPr lang="en-US" dirty="0"/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F5806D95-3D2E-56A7-333F-8A26AC5948E2}"/>
              </a:ext>
            </a:extLst>
          </p:cNvPr>
          <p:cNvSpPr/>
          <p:nvPr/>
        </p:nvSpPr>
        <p:spPr>
          <a:xfrm>
            <a:off x="2714095" y="1554665"/>
            <a:ext cx="972609" cy="678543"/>
          </a:xfrm>
          <a:prstGeom prst="uturnArrow">
            <a:avLst>
              <a:gd name="adj1" fmla="val 5915"/>
              <a:gd name="adj2" fmla="val 16940"/>
              <a:gd name="adj3" fmla="val 21703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31CCB-EFFC-067B-EE55-0813AA979E82}"/>
              </a:ext>
            </a:extLst>
          </p:cNvPr>
          <p:cNvSpPr txBox="1"/>
          <p:nvPr/>
        </p:nvSpPr>
        <p:spPr>
          <a:xfrm>
            <a:off x="2952748" y="1185333"/>
            <a:ext cx="733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17FD04-8DC7-7584-82AF-CCD142D8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94" y="2351668"/>
            <a:ext cx="2576522" cy="24582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035FED-2FF5-BC38-D2F9-B7DA11D650FD}"/>
              </a:ext>
            </a:extLst>
          </p:cNvPr>
          <p:cNvSpPr txBox="1"/>
          <p:nvPr/>
        </p:nvSpPr>
        <p:spPr>
          <a:xfrm>
            <a:off x="4066809" y="4572000"/>
            <a:ext cx="25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H3n2_246glycan.pse (2YP4)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049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23869-A627-29B2-F217-0BE80F56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3" y="2510955"/>
            <a:ext cx="3805767" cy="2369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F010FD-9C33-88B2-28D6-E4BB976E6D92}"/>
              </a:ext>
            </a:extLst>
          </p:cNvPr>
          <p:cNvSpPr txBox="1"/>
          <p:nvPr/>
        </p:nvSpPr>
        <p:spPr>
          <a:xfrm>
            <a:off x="0" y="0"/>
            <a:ext cx="61044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humans, 246 is always N, and is glycosylated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eggs, we see mutations to H,K,S,T (which would abolish glycosylation)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- Is there a chance the glycan would interfere with 2,3 but not 2,6 SA binding?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- Alt: could be lack of selection to retain glycan? Or active selection against glycan for another reason (stability?)?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- 160T is glycosylated and mutates back to 160K in eggs, though I’m not aware of any paper showing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glycan is maladaptive 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83520-B5CD-0DF3-E1B5-A20754E3B749}"/>
              </a:ext>
            </a:extLst>
          </p:cNvPr>
          <p:cNvSpPr txBox="1"/>
          <p:nvPr/>
        </p:nvSpPr>
        <p:spPr>
          <a:xfrm>
            <a:off x="-16932" y="4778277"/>
            <a:ext cx="64177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246K only happens in 2020-2024 strains (w/ exception of 1 strain)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- Not because of codon accessibility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- Correlates w/ 186 != G (D,V,S,N) and 193S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G186V known to impact shape of RBS (https://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pmc.ncbi.nlm.nih.gov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/articles/PMC6579542/)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- Why preference for 246K in only certain backgrounds if it’s just getting rid of a glycan?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06C80-5DD5-2C05-CE23-6910534B4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33" y="6295759"/>
            <a:ext cx="4216400" cy="26885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B6FC60-0326-7528-4E65-8F2A7F4C5687}"/>
              </a:ext>
            </a:extLst>
          </p:cNvPr>
          <p:cNvSpPr txBox="1"/>
          <p:nvPr/>
        </p:nvSpPr>
        <p:spPr>
          <a:xfrm>
            <a:off x="1058335" y="7034423"/>
            <a:ext cx="3217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Tips with 246K highlighted</a:t>
            </a:r>
          </a:p>
        </p:txBody>
      </p:sp>
    </p:spTree>
    <p:extLst>
      <p:ext uri="{BB962C8B-B14F-4D97-AF65-F5344CB8AC3E}">
        <p14:creationId xmlns:p14="http://schemas.microsoft.com/office/powerpoint/2010/main" val="137328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119937-D734-9B8A-ECB1-FF1CB38C6638}"/>
              </a:ext>
            </a:extLst>
          </p:cNvPr>
          <p:cNvSpPr txBox="1"/>
          <p:nvPr/>
        </p:nvSpPr>
        <p:spPr>
          <a:xfrm>
            <a:off x="33866" y="101598"/>
            <a:ext cx="584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203I only occurs with 194P… any idea why?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0A4A8-519C-746D-E58E-5578D796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67" y="6112932"/>
            <a:ext cx="3043197" cy="2859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EE08B-37F0-BA37-8A68-49FEEDBE7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99" y="623234"/>
            <a:ext cx="3373716" cy="2993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8F165-90A2-9116-A1FF-5B0E82BE2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73" y="3616813"/>
            <a:ext cx="2722451" cy="2496119"/>
          </a:xfrm>
          <a:prstGeom prst="rect">
            <a:avLst/>
          </a:prstGeom>
        </p:spPr>
      </p:pic>
      <p:sp>
        <p:nvSpPr>
          <p:cNvPr id="7" name="U-Turn Arrow 6">
            <a:extLst>
              <a:ext uri="{FF2B5EF4-FFF2-40B4-BE49-F238E27FC236}">
                <a16:creationId xmlns:a16="http://schemas.microsoft.com/office/drawing/2014/main" id="{F5EDB977-630C-94DB-D965-5AE4A1BEC985}"/>
              </a:ext>
            </a:extLst>
          </p:cNvPr>
          <p:cNvSpPr/>
          <p:nvPr/>
        </p:nvSpPr>
        <p:spPr>
          <a:xfrm rot="5400000">
            <a:off x="3733449" y="3664832"/>
            <a:ext cx="1979035" cy="421045"/>
          </a:xfrm>
          <a:prstGeom prst="uturnArrow">
            <a:avLst>
              <a:gd name="adj1" fmla="val 5915"/>
              <a:gd name="adj2" fmla="val 16940"/>
              <a:gd name="adj3" fmla="val 21703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BB9A9619-4EB0-0161-28A0-3A136301D734}"/>
              </a:ext>
            </a:extLst>
          </p:cNvPr>
          <p:cNvSpPr/>
          <p:nvPr/>
        </p:nvSpPr>
        <p:spPr>
          <a:xfrm rot="5400000">
            <a:off x="3772713" y="6658410"/>
            <a:ext cx="1979035" cy="421045"/>
          </a:xfrm>
          <a:prstGeom prst="uturnArrow">
            <a:avLst>
              <a:gd name="adj1" fmla="val 5915"/>
              <a:gd name="adj2" fmla="val 16940"/>
              <a:gd name="adj3" fmla="val 21703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9A089-314F-8A32-1689-92E2C4EE3AF4}"/>
              </a:ext>
            </a:extLst>
          </p:cNvPr>
          <p:cNvSpPr txBox="1"/>
          <p:nvPr/>
        </p:nvSpPr>
        <p:spPr>
          <a:xfrm>
            <a:off x="1307223" y="7081075"/>
            <a:ext cx="1265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203I </a:t>
            </a:r>
            <a:endParaRPr lang="en-US" sz="2400" dirty="0">
              <a:solidFill>
                <a:srgbClr val="FD385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596ED-3B90-B4F8-FCE4-A76F36F4C746}"/>
              </a:ext>
            </a:extLst>
          </p:cNvPr>
          <p:cNvSpPr txBox="1"/>
          <p:nvPr/>
        </p:nvSpPr>
        <p:spPr>
          <a:xfrm>
            <a:off x="3879560" y="1427526"/>
            <a:ext cx="1265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194P </a:t>
            </a:r>
            <a:endParaRPr lang="en-US" sz="2400" dirty="0">
              <a:solidFill>
                <a:srgbClr val="FD3855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06C4F9-788B-DC70-56D6-6EA312634453}"/>
              </a:ext>
            </a:extLst>
          </p:cNvPr>
          <p:cNvCxnSpPr>
            <a:cxnSpLocks/>
          </p:cNvCxnSpPr>
          <p:nvPr/>
        </p:nvCxnSpPr>
        <p:spPr>
          <a:xfrm flipH="1">
            <a:off x="3007657" y="1729456"/>
            <a:ext cx="984539" cy="357783"/>
          </a:xfrm>
          <a:prstGeom prst="line">
            <a:avLst/>
          </a:prstGeom>
          <a:ln w="28575">
            <a:solidFill>
              <a:srgbClr val="FD38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7C2FFD-D253-8058-F9E1-1611C441810F}"/>
              </a:ext>
            </a:extLst>
          </p:cNvPr>
          <p:cNvCxnSpPr>
            <a:cxnSpLocks/>
          </p:cNvCxnSpPr>
          <p:nvPr/>
        </p:nvCxnSpPr>
        <p:spPr>
          <a:xfrm flipH="1" flipV="1">
            <a:off x="1804642" y="7496379"/>
            <a:ext cx="616075" cy="141041"/>
          </a:xfrm>
          <a:prstGeom prst="line">
            <a:avLst/>
          </a:prstGeom>
          <a:ln w="28575">
            <a:solidFill>
              <a:srgbClr val="FD385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74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F233E2-5C92-D65A-CC2D-5DF63842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97" y="4991843"/>
            <a:ext cx="5293386" cy="410850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860C62C-15EA-6BCC-9A33-1FFED107AF6B}"/>
              </a:ext>
            </a:extLst>
          </p:cNvPr>
          <p:cNvGrpSpPr/>
          <p:nvPr/>
        </p:nvGrpSpPr>
        <p:grpSpPr>
          <a:xfrm>
            <a:off x="457267" y="2938958"/>
            <a:ext cx="5943533" cy="1896595"/>
            <a:chOff x="457267" y="2938958"/>
            <a:chExt cx="5943533" cy="18965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DB4D33-D0E1-0A54-6C80-AD780C30A95F}"/>
                </a:ext>
              </a:extLst>
            </p:cNvPr>
            <p:cNvSpPr txBox="1"/>
            <p:nvPr/>
          </p:nvSpPr>
          <p:spPr>
            <a:xfrm>
              <a:off x="976782" y="2938958"/>
              <a:ext cx="1542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C88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155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65379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193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9C35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195</a:t>
              </a:r>
            </a:p>
          </p:txBody>
        </p:sp>
        <p:pic>
          <p:nvPicPr>
            <p:cNvPr id="7" name="Picture 6" descr="A black egg on a white background&#10;&#10;Description automatically generated">
              <a:extLst>
                <a:ext uri="{FF2B5EF4-FFF2-40B4-BE49-F238E27FC236}">
                  <a16:creationId xmlns:a16="http://schemas.microsoft.com/office/drawing/2014/main" id="{62387180-A83B-C5E2-74F1-EE4E9E0EB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971" t="13835" r="25530" b="12023"/>
            <a:stretch/>
          </p:blipFill>
          <p:spPr>
            <a:xfrm>
              <a:off x="457267" y="3899256"/>
              <a:ext cx="552243" cy="6722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6B219B-0A58-8A5C-A140-439E1DEE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0000" t="10273" r="10959" b="12329"/>
            <a:stretch/>
          </p:blipFill>
          <p:spPr>
            <a:xfrm>
              <a:off x="534097" y="3060124"/>
              <a:ext cx="347782" cy="6441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C83934-88BE-102A-7414-47CA0EE57D27}"/>
                </a:ext>
              </a:extLst>
            </p:cNvPr>
            <p:cNvSpPr txBox="1"/>
            <p:nvPr/>
          </p:nvSpPr>
          <p:spPr>
            <a:xfrm>
              <a:off x="1277011" y="3912225"/>
              <a:ext cx="9420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65379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193R</a:t>
              </a:r>
              <a:endPara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FD38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194I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FDAD2C-EFFB-42ED-1F52-058F333E8B45}"/>
                </a:ext>
              </a:extLst>
            </p:cNvPr>
            <p:cNvSpPr txBox="1"/>
            <p:nvPr/>
          </p:nvSpPr>
          <p:spPr>
            <a:xfrm>
              <a:off x="976782" y="3308287"/>
              <a:ext cx="1542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C88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65379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9C35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1F7CB-14AC-383B-F0A8-6181A3E44F96}"/>
                </a:ext>
              </a:extLst>
            </p:cNvPr>
            <p:cNvSpPr txBox="1"/>
            <p:nvPr/>
          </p:nvSpPr>
          <p:spPr>
            <a:xfrm>
              <a:off x="2674011" y="3912225"/>
              <a:ext cx="9420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65379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193R</a:t>
              </a:r>
              <a:endPara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EE8DA0-D536-4528-180C-3A4EA9D284C2}"/>
                </a:ext>
              </a:extLst>
            </p:cNvPr>
            <p:cNvSpPr txBox="1"/>
            <p:nvPr/>
          </p:nvSpPr>
          <p:spPr>
            <a:xfrm>
              <a:off x="2373782" y="3308287"/>
              <a:ext cx="1542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C88A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65379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9C35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B8466A-8266-8418-08C9-C821F92DBC67}"/>
                </a:ext>
              </a:extLst>
            </p:cNvPr>
            <p:cNvSpPr txBox="1"/>
            <p:nvPr/>
          </p:nvSpPr>
          <p:spPr>
            <a:xfrm>
              <a:off x="3916274" y="3912225"/>
              <a:ext cx="9420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FD38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194P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67F88B-021A-B814-BB81-6484B1639CCE}"/>
                </a:ext>
              </a:extLst>
            </p:cNvPr>
            <p:cNvSpPr txBox="1"/>
            <p:nvPr/>
          </p:nvSpPr>
          <p:spPr>
            <a:xfrm>
              <a:off x="3616045" y="3308287"/>
              <a:ext cx="1542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C88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65379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9C35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DAC832-D295-8597-DC26-AF965B745701}"/>
                </a:ext>
              </a:extLst>
            </p:cNvPr>
            <p:cNvSpPr txBox="1"/>
            <p:nvPr/>
          </p:nvSpPr>
          <p:spPr>
            <a:xfrm>
              <a:off x="5158537" y="3912223"/>
              <a:ext cx="94203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9C358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195Y</a:t>
              </a:r>
              <a:endPara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53F298-801C-091F-F411-553564CCC054}"/>
                </a:ext>
              </a:extLst>
            </p:cNvPr>
            <p:cNvSpPr txBox="1"/>
            <p:nvPr/>
          </p:nvSpPr>
          <p:spPr>
            <a:xfrm>
              <a:off x="4858308" y="3308287"/>
              <a:ext cx="1542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C88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65379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9C3587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670512-80E9-627C-B8FF-13F4710D7163}"/>
              </a:ext>
            </a:extLst>
          </p:cNvPr>
          <p:cNvSpPr txBox="1"/>
          <p:nvPr/>
        </p:nvSpPr>
        <p:spPr>
          <a:xfrm>
            <a:off x="216245" y="222087"/>
            <a:ext cx="60152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194P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happens on 193F (not S)</a:t>
            </a:r>
          </a:p>
          <a:p>
            <a:r>
              <a: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194I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happens on 193S, but stops happening ~2002/2003, coinciding with a fixation at 155 (and 156). Maybe 194I/155T not compatible?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6537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occurs on 193S ~1995-2005, but not 2020-2024</a:t>
            </a:r>
          </a:p>
          <a:p>
            <a:r>
              <a:rPr lang="en-US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195F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fixes in 2020, along with 193S. Maybe 193R/195F not compatible?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(190, 186, 159, 160, 164 also fix right after this)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922E74-E32E-73B7-AD06-C4A709808AC8}"/>
              </a:ext>
            </a:extLst>
          </p:cNvPr>
          <p:cNvSpPr txBox="1"/>
          <p:nvPr/>
        </p:nvSpPr>
        <p:spPr>
          <a:xfrm>
            <a:off x="4174066" y="8859247"/>
            <a:ext cx="25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H3n2_epiNetwork.pse (2YP4)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801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F47F01-FD6E-2D02-CE85-1609F45975EE}"/>
              </a:ext>
            </a:extLst>
          </p:cNvPr>
          <p:cNvSpPr txBox="1"/>
          <p:nvPr/>
        </p:nvSpPr>
        <p:spPr>
          <a:xfrm>
            <a:off x="-1" y="0"/>
            <a:ext cx="621453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H1N1pdm HA monomer with 2,6-SA analog</a:t>
            </a:r>
            <a:endParaRPr lang="en-US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1C2F8-BA57-ED49-DEDB-AF864FEA25EB}"/>
              </a:ext>
            </a:extLst>
          </p:cNvPr>
          <p:cNvSpPr txBox="1"/>
          <p:nvPr/>
        </p:nvSpPr>
        <p:spPr>
          <a:xfrm>
            <a:off x="0" y="629166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dirty="0">
                <a:solidFill>
                  <a:srgbClr val="21A1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egg-adaptive </a:t>
            </a:r>
            <a:r>
              <a:rPr lang="en-US" dirty="0" err="1">
                <a:solidFill>
                  <a:srgbClr val="21A1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muts</a:t>
            </a:r>
            <a:r>
              <a:rPr lang="en-US" dirty="0">
                <a:solidFill>
                  <a:srgbClr val="21A1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identified surround the receptor binding pocket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C0D80-8860-7FCB-7153-8F2B9FEC5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1275497"/>
            <a:ext cx="4368800" cy="3881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2A919D-3BDC-85AC-02AC-8A04966EEDC4}"/>
              </a:ext>
            </a:extLst>
          </p:cNvPr>
          <p:cNvSpPr txBox="1"/>
          <p:nvPr/>
        </p:nvSpPr>
        <p:spPr>
          <a:xfrm>
            <a:off x="3243509" y="4879870"/>
            <a:ext cx="2581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h1n1_allAdaptiveMuts.pse (3UBE)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564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BA12386-A142-B256-63CA-2416ABB3354D}"/>
              </a:ext>
            </a:extLst>
          </p:cNvPr>
          <p:cNvGrpSpPr/>
          <p:nvPr/>
        </p:nvGrpSpPr>
        <p:grpSpPr>
          <a:xfrm>
            <a:off x="338734" y="367724"/>
            <a:ext cx="3123667" cy="1511403"/>
            <a:chOff x="457267" y="3060124"/>
            <a:chExt cx="3123667" cy="1511403"/>
          </a:xfrm>
        </p:grpSpPr>
        <p:pic>
          <p:nvPicPr>
            <p:cNvPr id="6" name="Picture 5" descr="A black egg on a white background&#10;&#10;Description automatically generated">
              <a:extLst>
                <a:ext uri="{FF2B5EF4-FFF2-40B4-BE49-F238E27FC236}">
                  <a16:creationId xmlns:a16="http://schemas.microsoft.com/office/drawing/2014/main" id="{F9B6D289-4A01-1EB7-CF63-73714F6D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971" t="13835" r="25530" b="12023"/>
            <a:stretch/>
          </p:blipFill>
          <p:spPr>
            <a:xfrm>
              <a:off x="457267" y="3899256"/>
              <a:ext cx="552243" cy="672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FE35D5-97A7-88A9-235F-DA823F4A4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000" t="10273" r="10959" b="12329"/>
            <a:stretch/>
          </p:blipFill>
          <p:spPr>
            <a:xfrm>
              <a:off x="534097" y="3060124"/>
              <a:ext cx="347782" cy="6441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A03919-1D36-81B4-81EE-429D9531F1DC}"/>
                </a:ext>
              </a:extLst>
            </p:cNvPr>
            <p:cNvSpPr txBox="1"/>
            <p:nvPr/>
          </p:nvSpPr>
          <p:spPr>
            <a:xfrm>
              <a:off x="1277011" y="3996890"/>
              <a:ext cx="9420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65379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187V</a:t>
              </a:r>
              <a:endPara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9EDDC4-34F7-3B54-4A2F-00FA610AFB08}"/>
                </a:ext>
              </a:extLst>
            </p:cNvPr>
            <p:cNvSpPr txBox="1"/>
            <p:nvPr/>
          </p:nvSpPr>
          <p:spPr>
            <a:xfrm>
              <a:off x="976782" y="3308287"/>
              <a:ext cx="1542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C88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183S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F5399A-E30B-FEDE-3C3A-25799A66722C}"/>
                </a:ext>
              </a:extLst>
            </p:cNvPr>
            <p:cNvSpPr txBox="1"/>
            <p:nvPr/>
          </p:nvSpPr>
          <p:spPr>
            <a:xfrm>
              <a:off x="1842931" y="3308287"/>
              <a:ext cx="1542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C88A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183P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FAD5F7-2A2E-3BA3-7624-CBFDBD54FCC3}"/>
                </a:ext>
              </a:extLst>
            </p:cNvPr>
            <p:cNvSpPr txBox="1"/>
            <p:nvPr/>
          </p:nvSpPr>
          <p:spPr>
            <a:xfrm>
              <a:off x="2268601" y="3996890"/>
              <a:ext cx="13123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D385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191I</a:t>
              </a:r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C81E0C4-4D4C-5D07-F0AE-46ABE79A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34" y="3095863"/>
            <a:ext cx="5446783" cy="53113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46DDD2-493A-F5CE-E1FA-9DF989FD4311}"/>
              </a:ext>
            </a:extLst>
          </p:cNvPr>
          <p:cNvSpPr txBox="1"/>
          <p:nvPr/>
        </p:nvSpPr>
        <p:spPr>
          <a:xfrm>
            <a:off x="162971" y="2145128"/>
            <a:ext cx="60748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is make sense that </a:t>
            </a:r>
            <a:r>
              <a:rPr lang="en-US" dirty="0">
                <a:solidFill>
                  <a:srgbClr val="00C8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183P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would change the structure, causing </a:t>
            </a:r>
            <a:r>
              <a: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contact 2,3 SA rather than </a:t>
            </a:r>
            <a:r>
              <a:rPr lang="en-US" dirty="0">
                <a:solidFill>
                  <a:srgbClr val="6537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187?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- (183P might also be egg-adaptive, not quite sure)</a:t>
            </a:r>
          </a:p>
        </p:txBody>
      </p:sp>
    </p:spTree>
    <p:extLst>
      <p:ext uri="{BB962C8B-B14F-4D97-AF65-F5344CB8AC3E}">
        <p14:creationId xmlns:p14="http://schemas.microsoft.com/office/powerpoint/2010/main" val="199997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8432F1C-BFA4-7845-1CA7-AECA9476E312}"/>
              </a:ext>
            </a:extLst>
          </p:cNvPr>
          <p:cNvGrpSpPr/>
          <p:nvPr/>
        </p:nvGrpSpPr>
        <p:grpSpPr>
          <a:xfrm>
            <a:off x="338734" y="367724"/>
            <a:ext cx="2928156" cy="1511403"/>
            <a:chOff x="457267" y="3060124"/>
            <a:chExt cx="2928156" cy="1511403"/>
          </a:xfrm>
        </p:grpSpPr>
        <p:pic>
          <p:nvPicPr>
            <p:cNvPr id="4" name="Picture 3" descr="A black egg on a white background&#10;&#10;Description automatically generated">
              <a:extLst>
                <a:ext uri="{FF2B5EF4-FFF2-40B4-BE49-F238E27FC236}">
                  <a16:creationId xmlns:a16="http://schemas.microsoft.com/office/drawing/2014/main" id="{3B7E214C-0324-64C8-DDDF-10BB9ADEB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5971" t="13835" r="25530" b="12023"/>
            <a:stretch/>
          </p:blipFill>
          <p:spPr>
            <a:xfrm>
              <a:off x="457267" y="3899256"/>
              <a:ext cx="552243" cy="6722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EA39F7-A039-FD8F-0369-3E91E6878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000" t="10273" r="10959" b="12329"/>
            <a:stretch/>
          </p:blipFill>
          <p:spPr>
            <a:xfrm>
              <a:off x="534097" y="3060124"/>
              <a:ext cx="347782" cy="64419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1CA1A9-CE3C-8346-0153-48A0E12381E4}"/>
                </a:ext>
              </a:extLst>
            </p:cNvPr>
            <p:cNvSpPr txBox="1"/>
            <p:nvPr/>
          </p:nvSpPr>
          <p:spPr>
            <a:xfrm>
              <a:off x="976782" y="3308287"/>
              <a:ext cx="1542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C88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130K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96E2E7-51B8-47EB-5FA4-A6D1CB3B4242}"/>
                </a:ext>
              </a:extLst>
            </p:cNvPr>
            <p:cNvSpPr txBox="1"/>
            <p:nvPr/>
          </p:nvSpPr>
          <p:spPr>
            <a:xfrm>
              <a:off x="1842931" y="3308287"/>
              <a:ext cx="1542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C88A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130N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B8C30-FB15-A486-64AC-CA51B8DE06AA}"/>
                </a:ext>
              </a:extLst>
            </p:cNvPr>
            <p:cNvSpPr txBox="1"/>
            <p:nvPr/>
          </p:nvSpPr>
          <p:spPr>
            <a:xfrm>
              <a:off x="1405001" y="4000854"/>
              <a:ext cx="13123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21A1D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127E</a:t>
              </a:r>
              <a:endParaRPr lang="en-US" dirty="0">
                <a:solidFill>
                  <a:srgbClr val="21A1D7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8EA0DBF-8FF0-4F64-C40D-2F5059E4F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34" y="3081867"/>
            <a:ext cx="5705053" cy="5267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05AB8-BDF1-D20B-9A82-77ADBABA6033}"/>
              </a:ext>
            </a:extLst>
          </p:cNvPr>
          <p:cNvSpPr txBox="1"/>
          <p:nvPr/>
        </p:nvSpPr>
        <p:spPr>
          <a:xfrm>
            <a:off x="162971" y="2001021"/>
            <a:ext cx="6074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this make any sense? Does it seem more likely that 127E is only adaptive in the context of 130K or that 127E cannot happen with 130N?</a:t>
            </a:r>
            <a:endParaRPr lang="en-US" dirty="0">
              <a:solidFill>
                <a:srgbClr val="6537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54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54153D-4367-DF01-1291-99562D562ACE}"/>
              </a:ext>
            </a:extLst>
          </p:cNvPr>
          <p:cNvSpPr txBox="1"/>
          <p:nvPr/>
        </p:nvSpPr>
        <p:spPr>
          <a:xfrm>
            <a:off x="0" y="0"/>
            <a:ext cx="60748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TONS of egg strains get </a:t>
            </a:r>
            <a:r>
              <a: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223R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dirty="0">
                <a:solidFill>
                  <a:srgbClr val="6537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222N/G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but only one strain has a mut at both sites (</a:t>
            </a:r>
            <a:r>
              <a:rPr lang="en-US" dirty="0">
                <a:solidFill>
                  <a:srgbClr val="6537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222G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+223R)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- Is there a structural reason that these should not co-occur? Or does it indicate that their adaptive effect is redundant (e.g. if strain gets </a:t>
            </a:r>
            <a:r>
              <a:rPr lang="en-US" dirty="0">
                <a:solidFill>
                  <a:srgbClr val="6537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222G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223R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no added benefit)</a:t>
            </a:r>
          </a:p>
          <a:p>
            <a:endParaRPr lang="en-US" dirty="0">
              <a:solidFill>
                <a:srgbClr val="6537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5A9BA-4E30-E31F-92A0-58533F71FE2B}"/>
              </a:ext>
            </a:extLst>
          </p:cNvPr>
          <p:cNvSpPr txBox="1"/>
          <p:nvPr/>
        </p:nvSpPr>
        <p:spPr>
          <a:xfrm>
            <a:off x="35983" y="7205063"/>
            <a:ext cx="63288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Also, 187, 191 and 127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will happen with </a:t>
            </a:r>
            <a:r>
              <a:rPr lang="en-US" dirty="0">
                <a:solidFill>
                  <a:srgbClr val="6537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sometimes, but not with </a:t>
            </a:r>
            <a:r>
              <a:rPr lang="en-US" dirty="0">
                <a:solidFill>
                  <a:srgbClr val="FD38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223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9C358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224K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happen only in a small period of time and I can’t quite figure out the correlates (maybe 164 and 189 but 164 doesn’t seem likely)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A4375-02B0-F1A0-CACC-0C3C5817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5" y="2031325"/>
            <a:ext cx="4910667" cy="46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7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546</Words>
  <Application>Microsoft Macintosh PowerPoint</Application>
  <PresentationFormat>Custom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Kistler, Katie</dc:creator>
  <cp:lastModifiedBy>Kistler, Katie</cp:lastModifiedBy>
  <cp:revision>7</cp:revision>
  <dcterms:created xsi:type="dcterms:W3CDTF">2024-12-03T21:05:26Z</dcterms:created>
  <dcterms:modified xsi:type="dcterms:W3CDTF">2024-12-04T01:59:50Z</dcterms:modified>
</cp:coreProperties>
</file>